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handoutMasterIdLst>
    <p:handoutMasterId r:id="rId14"/>
  </p:handoutMasterIdLst>
  <p:sldIdLst>
    <p:sldId id="323" r:id="rId2"/>
    <p:sldId id="259" r:id="rId3"/>
    <p:sldId id="294" r:id="rId4"/>
    <p:sldId id="324" r:id="rId5"/>
    <p:sldId id="325" r:id="rId6"/>
    <p:sldId id="326" r:id="rId7"/>
    <p:sldId id="327" r:id="rId8"/>
    <p:sldId id="329" r:id="rId9"/>
    <p:sldId id="328" r:id="rId10"/>
    <p:sldId id="330" r:id="rId11"/>
    <p:sldId id="297" r:id="rId12"/>
  </p:sldIdLst>
  <p:sldSz cx="9144000" cy="6858000" type="screen4x3"/>
  <p:notesSz cx="6858000" cy="9144000"/>
  <p:embeddedFontLst>
    <p:embeddedFont>
      <p:font typeface="Calibri Light" panose="020F0302020204030204" pitchFamily="34" charset="0"/>
      <p:regular r:id="rId15"/>
      <p:italic r:id="rId16"/>
    </p:embeddedFont>
    <p:embeddedFont>
      <p:font typeface="맑은 고딕" panose="020B0503020000020004" pitchFamily="34" charset="-127"/>
      <p:regular r:id="rId17"/>
      <p:bold r:id="rId18"/>
    </p:embeddedFont>
    <p:embeddedFont>
      <p:font typeface="Calibri" panose="020F0502020204030204" pitchFamily="34" charset="0"/>
      <p:regular r:id="rId19"/>
      <p:bold r:id="rId20"/>
      <p:italic r:id="rId21"/>
      <p:boldItalic r:id="rId22"/>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3E3E"/>
    <a:srgbClr val="EFA6A9"/>
    <a:srgbClr val="662613"/>
    <a:srgbClr val="F4C57F"/>
    <a:srgbClr val="F2C75D"/>
    <a:srgbClr val="ECE1CF"/>
    <a:srgbClr val="C4A375"/>
    <a:srgbClr val="0B4C9C"/>
    <a:srgbClr val="0276EE"/>
    <a:srgbClr val="B818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7" autoAdjust="0"/>
    <p:restoredTop sz="96582" autoAdjust="0"/>
  </p:normalViewPr>
  <p:slideViewPr>
    <p:cSldViewPr>
      <p:cViewPr varScale="1">
        <p:scale>
          <a:sx n="85" d="100"/>
          <a:sy n="85" d="100"/>
        </p:scale>
        <p:origin x="1646"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2022-04-13</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2022-04-13</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32243204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8" name="그림 7">
            <a:extLst>
              <a:ext uri="{FF2B5EF4-FFF2-40B4-BE49-F238E27FC236}">
                <a16:creationId xmlns:a16="http://schemas.microsoft.com/office/drawing/2014/main" xmlns="" id="{ED8961CF-0E9E-4D4F-90B6-69B027913D1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2022-04-13</a:t>
            </a:fld>
            <a:endParaRPr lang="ko-KR" altLang="en-US" dirty="0"/>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459904" y="4005064"/>
            <a:ext cx="5328592" cy="1728192"/>
          </a:xfrm>
          <a:noFill/>
          <a:ln w="9525">
            <a:noFill/>
            <a:miter lim="800000"/>
            <a:headEnd/>
            <a:tailEnd/>
          </a:ln>
          <a:effectLst/>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chemeClr val="bg1"/>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6" name="그림 5">
            <a:extLst>
              <a:ext uri="{FF2B5EF4-FFF2-40B4-BE49-F238E27FC236}">
                <a16:creationId xmlns:a16="http://schemas.microsoft.com/office/drawing/2014/main" xmlns="" id="{EA505F93-66AF-403B-8683-11108179C8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2022-04-13</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2022-04-13</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3074"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hasCustomPrompt="1"/>
          </p:nvPr>
        </p:nvSpPr>
        <p:spPr>
          <a:xfrm>
            <a:off x="721818" y="116632"/>
            <a:ext cx="723455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EFA6A9"/>
                </a:solidFill>
                <a:effectLst/>
                <a:latin typeface="+mj-lt"/>
                <a:ea typeface="맑은 고딕" pitchFamily="50" charset="-127"/>
                <a:cs typeface="+mj-cs"/>
              </a:defRPr>
            </a:lvl1pPr>
          </a:lstStyle>
          <a:p>
            <a:r>
              <a:rPr lang="ko-KR" altLang="en-US" dirty="0"/>
              <a:t>제목 스타일 편집마스터 </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2022-04-13</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23528" y="1176867"/>
            <a:ext cx="8509606" cy="4861277"/>
          </a:xfrm>
        </p:spPr>
        <p:txBody>
          <a:bodyPr>
            <a:normAutofit/>
          </a:bodyPr>
          <a:lstStyle>
            <a:lvl1pPr algn="l">
              <a:buNone/>
              <a:defRPr sz="1600" i="1" baseline="0">
                <a:solidFill>
                  <a:srgbClr val="3E3E3E"/>
                </a:solidFill>
                <a:latin typeface="+mj-lt"/>
                <a:ea typeface="맑은 고딕" pitchFamily="50" charset="-127"/>
              </a:defRPr>
            </a:lvl1pPr>
            <a:lvl2pPr algn="l">
              <a:buNone/>
              <a:defRPr sz="1600" i="1" baseline="0">
                <a:solidFill>
                  <a:srgbClr val="3E3E3E"/>
                </a:solidFill>
                <a:latin typeface="+mj-lt"/>
                <a:ea typeface="맑은 고딕" pitchFamily="50" charset="-127"/>
              </a:defRPr>
            </a:lvl2pPr>
            <a:lvl3pPr algn="l">
              <a:buNone/>
              <a:defRPr sz="1600" i="1" baseline="0">
                <a:solidFill>
                  <a:srgbClr val="3E3E3E"/>
                </a:solidFill>
                <a:latin typeface="+mj-lt"/>
                <a:ea typeface="맑은 고딕" pitchFamily="50" charset="-127"/>
              </a:defRPr>
            </a:lvl3pPr>
            <a:lvl4pPr algn="l">
              <a:buNone/>
              <a:defRPr sz="1600" i="1" baseline="0">
                <a:solidFill>
                  <a:srgbClr val="3E3E3E"/>
                </a:solidFill>
                <a:latin typeface="+mj-lt"/>
                <a:ea typeface="맑은 고딕" pitchFamily="50" charset="-127"/>
              </a:defRPr>
            </a:lvl4pPr>
            <a:lvl5pPr algn="l">
              <a:buNone/>
              <a:defRPr sz="1600" i="1" baseline="0">
                <a:solidFill>
                  <a:srgbClr val="3E3E3E"/>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p>
            <a:fld id="{ED3D6733-6F27-4404-AB51-585418F146E5}" type="datetimeFigureOut">
              <a:rPr lang="ko-KR" altLang="en-US" smtClean="0"/>
              <a:pPr/>
              <a:t>2022-04-13</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23528" y="1176867"/>
            <a:ext cx="8509606" cy="4861277"/>
          </a:xfrm>
        </p:spPr>
        <p:txBody>
          <a:bodyPr>
            <a:normAutofit/>
          </a:bodyPr>
          <a:lstStyle>
            <a:lvl1pPr algn="l">
              <a:buNone/>
              <a:defRPr sz="1600" i="1" baseline="0">
                <a:solidFill>
                  <a:schemeClr val="bg2">
                    <a:lumMod val="25000"/>
                  </a:schemeClr>
                </a:solidFill>
                <a:latin typeface="+mj-lt"/>
                <a:ea typeface="맑은 고딕" pitchFamily="50" charset="-127"/>
              </a:defRPr>
            </a:lvl1pPr>
            <a:lvl2pPr algn="l">
              <a:buNone/>
              <a:defRPr sz="1600" i="1" baseline="0">
                <a:solidFill>
                  <a:schemeClr val="bg2">
                    <a:lumMod val="25000"/>
                  </a:schemeClr>
                </a:solidFill>
                <a:latin typeface="+mj-lt"/>
                <a:ea typeface="맑은 고딕" pitchFamily="50" charset="-127"/>
              </a:defRPr>
            </a:lvl2pPr>
            <a:lvl3pPr algn="l">
              <a:buNone/>
              <a:defRPr sz="1600" i="1" baseline="0">
                <a:solidFill>
                  <a:schemeClr val="bg2">
                    <a:lumMod val="25000"/>
                  </a:schemeClr>
                </a:solidFill>
                <a:latin typeface="+mj-lt"/>
                <a:ea typeface="맑은 고딕" pitchFamily="50" charset="-127"/>
              </a:defRPr>
            </a:lvl3pPr>
            <a:lvl4pPr algn="l">
              <a:buNone/>
              <a:defRPr sz="1600" i="1" baseline="0">
                <a:solidFill>
                  <a:schemeClr val="bg2">
                    <a:lumMod val="25000"/>
                  </a:schemeClr>
                </a:solidFill>
                <a:latin typeface="+mj-lt"/>
                <a:ea typeface="맑은 고딕" pitchFamily="50" charset="-127"/>
              </a:defRPr>
            </a:lvl4pPr>
            <a:lvl5pPr algn="l">
              <a:buNone/>
              <a:defRPr sz="1600" i="1" baseline="0">
                <a:solidFill>
                  <a:schemeClr val="bg2">
                    <a:lumMod val="2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12" name="제목 1"/>
          <p:cNvSpPr>
            <a:spLocks noGrp="1"/>
          </p:cNvSpPr>
          <p:nvPr>
            <p:ph type="title"/>
          </p:nvPr>
        </p:nvSpPr>
        <p:spPr>
          <a:xfrm>
            <a:off x="714566" y="183820"/>
            <a:ext cx="8105906" cy="724900"/>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a:extLst>
              <a:ext uri="{FF2B5EF4-FFF2-40B4-BE49-F238E27FC236}">
                <a16:creationId xmlns:a16="http://schemas.microsoft.com/office/drawing/2014/main" xmlns="" id="{A3048CAE-E89D-4888-9E7B-C1CF1519C74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2022-04-13</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hasCustomPrompt="1"/>
          </p:nvPr>
        </p:nvSpPr>
        <p:spPr>
          <a:xfrm>
            <a:off x="1619672" y="3645024"/>
            <a:ext cx="6768752" cy="1440160"/>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solidFill>
                <a:effectLst/>
                <a:latin typeface="+mj-lt"/>
                <a:ea typeface="맑은 고딕" pitchFamily="50" charset="-127"/>
                <a:cs typeface="+mj-cs"/>
              </a:defRPr>
            </a:lvl1pPr>
          </a:lstStyle>
          <a:p>
            <a:r>
              <a:rPr lang="ko-KR" altLang="en-US" dirty="0"/>
              <a:t>제목을 입력하십시오</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2022-04-13</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611560" y="3933056"/>
            <a:ext cx="5328592" cy="1872208"/>
          </a:xfrm>
        </p:spPr>
        <p:txBody>
          <a:bodyPr/>
          <a:lstStyle/>
          <a:p>
            <a:r>
              <a:rPr lang="en-US" altLang="ko-KR" dirty="0" smtClean="0">
                <a:solidFill>
                  <a:srgbClr val="EFA6A9"/>
                </a:solidFill>
              </a:rPr>
              <a:t>Online Gym</a:t>
            </a:r>
            <a:r>
              <a:rPr lang="en-US" altLang="ko-KR" b="1" dirty="0" smtClean="0"/>
              <a:t> Management System.</a:t>
            </a:r>
            <a:endParaRPr lang="ko-KR" altLang="en-US" b="1" dirty="0"/>
          </a:p>
        </p:txBody>
      </p:sp>
      <p:grpSp>
        <p:nvGrpSpPr>
          <p:cNvPr id="9" name="그룹 8"/>
          <p:cNvGrpSpPr/>
          <p:nvPr/>
        </p:nvGrpSpPr>
        <p:grpSpPr>
          <a:xfrm>
            <a:off x="3904200" y="6166383"/>
            <a:ext cx="1335600" cy="338400"/>
            <a:chOff x="5427663" y="6166383"/>
            <a:chExt cx="1335600" cy="338400"/>
          </a:xfrm>
        </p:grpSpPr>
        <p:sp>
          <p:nvSpPr>
            <p:cNvPr id="10" name="AutoShape 3"/>
            <p:cNvSpPr>
              <a:spLocks noChangeAspect="1" noChangeArrowheads="1" noTextEdit="1"/>
            </p:cNvSpPr>
            <p:nvPr/>
          </p:nvSpPr>
          <p:spPr bwMode="auto">
            <a:xfrm>
              <a:off x="5429245" y="6166383"/>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1" name="Freeform 5"/>
            <p:cNvSpPr>
              <a:spLocks/>
            </p:cNvSpPr>
            <p:nvPr/>
          </p:nvSpPr>
          <p:spPr bwMode="auto">
            <a:xfrm>
              <a:off x="5628635" y="6341793"/>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Freeform 6"/>
            <p:cNvSpPr>
              <a:spLocks/>
            </p:cNvSpPr>
            <p:nvPr/>
          </p:nvSpPr>
          <p:spPr bwMode="auto">
            <a:xfrm>
              <a:off x="5726748" y="6334031"/>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3" name="Freeform 7"/>
            <p:cNvSpPr>
              <a:spLocks noEditPoints="1"/>
            </p:cNvSpPr>
            <p:nvPr/>
          </p:nvSpPr>
          <p:spPr bwMode="auto">
            <a:xfrm>
              <a:off x="5771057" y="6337135"/>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4" name="Freeform 8"/>
            <p:cNvSpPr>
              <a:spLocks noEditPoints="1"/>
            </p:cNvSpPr>
            <p:nvPr/>
          </p:nvSpPr>
          <p:spPr bwMode="auto">
            <a:xfrm>
              <a:off x="5813784" y="6334031"/>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9"/>
            <p:cNvSpPr>
              <a:spLocks noEditPoints="1"/>
            </p:cNvSpPr>
            <p:nvPr/>
          </p:nvSpPr>
          <p:spPr bwMode="auto">
            <a:xfrm>
              <a:off x="5916644" y="6374390"/>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Freeform 10"/>
            <p:cNvSpPr>
              <a:spLocks/>
            </p:cNvSpPr>
            <p:nvPr/>
          </p:nvSpPr>
          <p:spPr bwMode="auto">
            <a:xfrm>
              <a:off x="6063814" y="6343344"/>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Freeform 11"/>
            <p:cNvSpPr>
              <a:spLocks noEditPoints="1"/>
            </p:cNvSpPr>
            <p:nvPr/>
          </p:nvSpPr>
          <p:spPr bwMode="auto">
            <a:xfrm>
              <a:off x="6217312" y="6375943"/>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Freeform 12"/>
            <p:cNvSpPr>
              <a:spLocks/>
            </p:cNvSpPr>
            <p:nvPr/>
          </p:nvSpPr>
          <p:spPr bwMode="auto">
            <a:xfrm>
              <a:off x="6313843" y="6375943"/>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0" name="Freeform 13"/>
            <p:cNvSpPr>
              <a:spLocks noEditPoints="1"/>
            </p:cNvSpPr>
            <p:nvPr/>
          </p:nvSpPr>
          <p:spPr bwMode="auto">
            <a:xfrm>
              <a:off x="6467342" y="6334031"/>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1" name="Freeform 14"/>
            <p:cNvSpPr>
              <a:spLocks noEditPoints="1"/>
            </p:cNvSpPr>
            <p:nvPr/>
          </p:nvSpPr>
          <p:spPr bwMode="auto">
            <a:xfrm>
              <a:off x="6555960" y="6375943"/>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2" name="Freeform 15"/>
            <p:cNvSpPr>
              <a:spLocks/>
            </p:cNvSpPr>
            <p:nvPr/>
          </p:nvSpPr>
          <p:spPr bwMode="auto">
            <a:xfrm>
              <a:off x="6654072" y="6375943"/>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3" name="Freeform 16"/>
            <p:cNvSpPr>
              <a:spLocks/>
            </p:cNvSpPr>
            <p:nvPr/>
          </p:nvSpPr>
          <p:spPr bwMode="auto">
            <a:xfrm>
              <a:off x="6701546" y="6375943"/>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4" name="Freeform 17"/>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5" name="Freeform 18"/>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6" name="Freeform 19"/>
            <p:cNvSpPr>
              <a:spLocks/>
            </p:cNvSpPr>
            <p:nvPr/>
          </p:nvSpPr>
          <p:spPr bwMode="auto">
            <a:xfrm>
              <a:off x="5427663" y="6259521"/>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7" name="Freeform 20"/>
            <p:cNvSpPr>
              <a:spLocks/>
            </p:cNvSpPr>
            <p:nvPr/>
          </p:nvSpPr>
          <p:spPr bwMode="auto">
            <a:xfrm>
              <a:off x="5432410" y="6349554"/>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8" name="Freeform 21"/>
            <p:cNvSpPr>
              <a:spLocks/>
            </p:cNvSpPr>
            <p:nvPr/>
          </p:nvSpPr>
          <p:spPr bwMode="auto">
            <a:xfrm>
              <a:off x="5582745" y="6166383"/>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Tree>
    <p:extLst>
      <p:ext uri="{BB962C8B-B14F-4D97-AF65-F5344CB8AC3E}">
        <p14:creationId xmlns:p14="http://schemas.microsoft.com/office/powerpoint/2010/main" val="20354260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Conclusion</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08</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
        <p:nvSpPr>
          <p:cNvPr id="9" name="Text Box 9"/>
          <p:cNvSpPr txBox="1">
            <a:spLocks noChangeArrowheads="1"/>
          </p:cNvSpPr>
          <p:nvPr/>
        </p:nvSpPr>
        <p:spPr bwMode="auto">
          <a:xfrm>
            <a:off x="1612449" y="2276872"/>
            <a:ext cx="7416823" cy="23083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 General Opinion about our Project.</a:t>
            </a:r>
          </a:p>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Challenges we faced.</a:t>
            </a:r>
          </a:p>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New things we learnt.</a:t>
            </a:r>
          </a:p>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Our overall Experience During Project Phase</a:t>
            </a:r>
            <a:endParaRPr kumimoji="1" lang="en-US" altLang="ko-KR" dirty="0">
              <a:solidFill>
                <a:schemeClr val="bg1"/>
              </a:solidFill>
              <a:latin typeface="+mj-lt"/>
              <a:ea typeface="맑은 고딕" pitchFamily="50" charset="-127"/>
              <a:cs typeface="굴림" pitchFamily="50" charset="-127"/>
            </a:endParaRPr>
          </a:p>
        </p:txBody>
      </p:sp>
    </p:spTree>
    <p:extLst>
      <p:ext uri="{BB962C8B-B14F-4D97-AF65-F5344CB8AC3E}">
        <p14:creationId xmlns:p14="http://schemas.microsoft.com/office/powerpoint/2010/main" val="34990951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691680" y="3573016"/>
            <a:ext cx="6048672" cy="1944216"/>
          </a:xfrm>
        </p:spPr>
        <p:txBody>
          <a:bodyPr anchor="ctr"/>
          <a:lstStyle/>
          <a:p>
            <a:pPr algn="ctr"/>
            <a:r>
              <a:rPr lang="en-US" altLang="ko-KR" dirty="0">
                <a:solidFill>
                  <a:srgbClr val="EFA6A9"/>
                </a:solidFill>
              </a:rPr>
              <a:t>THANK</a:t>
            </a:r>
            <a:r>
              <a:rPr lang="en-US" altLang="ko-KR" dirty="0"/>
              <a:t> YOU</a:t>
            </a:r>
            <a:endParaRPr lang="ko-KR"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714349" y="1164362"/>
            <a:ext cx="2214578" cy="553998"/>
          </a:xfrm>
          <a:prstGeom prst="rect">
            <a:avLst/>
          </a:prstGeom>
          <a:noFill/>
        </p:spPr>
        <p:txBody>
          <a:bodyPr wrap="square" rtlCol="0">
            <a:spAutoFit/>
          </a:bodyPr>
          <a:lstStyle/>
          <a:p>
            <a:pPr algn="ctr"/>
            <a:r>
              <a:rPr lang="en-US" altLang="ko-KR" sz="3000" b="1" dirty="0">
                <a:solidFill>
                  <a:srgbClr val="EFA6A9"/>
                </a:solidFill>
                <a:latin typeface="+mj-lt"/>
                <a:ea typeface="맑은 고딕" pitchFamily="50" charset="-127"/>
              </a:rPr>
              <a:t>CONTENTS</a:t>
            </a:r>
            <a:endParaRPr lang="ko-KR" altLang="en-US" sz="3000" b="1" dirty="0">
              <a:solidFill>
                <a:srgbClr val="EFA6A9"/>
              </a:solidFill>
              <a:latin typeface="+mj-lt"/>
              <a:ea typeface="맑은 고딕" pitchFamily="50" charset="-127"/>
            </a:endParaRPr>
          </a:p>
        </p:txBody>
      </p:sp>
      <p:grpSp>
        <p:nvGrpSpPr>
          <p:cNvPr id="66" name="그룹 65"/>
          <p:cNvGrpSpPr/>
          <p:nvPr/>
        </p:nvGrpSpPr>
        <p:grpSpPr>
          <a:xfrm>
            <a:off x="957899" y="1809657"/>
            <a:ext cx="4320479" cy="715583"/>
            <a:chOff x="3678725" y="2769041"/>
            <a:chExt cx="1929182" cy="258510"/>
          </a:xfrm>
        </p:grpSpPr>
        <p:sp>
          <p:nvSpPr>
            <p:cNvPr id="68" name="Text Box 5"/>
            <p:cNvSpPr txBox="1">
              <a:spLocks noChangeArrowheads="1"/>
            </p:cNvSpPr>
            <p:nvPr/>
          </p:nvSpPr>
          <p:spPr bwMode="auto">
            <a:xfrm>
              <a:off x="3678725" y="279961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Project Introduction</a:t>
              </a:r>
              <a:endParaRPr lang="en-US" altLang="ko-KR" sz="1400" b="1" dirty="0">
                <a:solidFill>
                  <a:schemeClr val="bg1"/>
                </a:solidFill>
                <a:latin typeface="+mj-lt"/>
                <a:ea typeface="맑은 고딕" pitchFamily="50" charset="-127"/>
              </a:endParaRPr>
            </a:p>
          </p:txBody>
        </p:sp>
        <p:sp>
          <p:nvSpPr>
            <p:cNvPr id="69"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70"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a:solidFill>
                    <a:schemeClr val="bg1"/>
                  </a:solidFill>
                  <a:latin typeface="+mj-lt"/>
                  <a:ea typeface="맑은 고딕" pitchFamily="50" charset="-127"/>
                </a:rPr>
                <a:t>01</a:t>
              </a:r>
              <a:endParaRPr lang="ko-KR" altLang="en-US" sz="2500" b="1" dirty="0">
                <a:solidFill>
                  <a:schemeClr val="bg1"/>
                </a:solidFill>
                <a:latin typeface="+mj-lt"/>
                <a:ea typeface="맑은 고딕" pitchFamily="50" charset="-127"/>
              </a:endParaRPr>
            </a:p>
          </p:txBody>
        </p:sp>
      </p:grpSp>
      <p:pic>
        <p:nvPicPr>
          <p:cNvPr id="4" name="그림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692696"/>
            <a:ext cx="1115476" cy="548595"/>
          </a:xfrm>
          <a:prstGeom prst="rect">
            <a:avLst/>
          </a:prstGeom>
        </p:spPr>
      </p:pic>
      <p:grpSp>
        <p:nvGrpSpPr>
          <p:cNvPr id="86" name="그룹 85"/>
          <p:cNvGrpSpPr/>
          <p:nvPr/>
        </p:nvGrpSpPr>
        <p:grpSpPr>
          <a:xfrm>
            <a:off x="971599" y="2397679"/>
            <a:ext cx="4320479" cy="715583"/>
            <a:chOff x="3678725" y="2769041"/>
            <a:chExt cx="1929182" cy="258510"/>
          </a:xfrm>
        </p:grpSpPr>
        <p:sp>
          <p:nvSpPr>
            <p:cNvPr id="87" name="Text Box 5"/>
            <p:cNvSpPr txBox="1">
              <a:spLocks noChangeArrowheads="1"/>
            </p:cNvSpPr>
            <p:nvPr/>
          </p:nvSpPr>
          <p:spPr bwMode="auto">
            <a:xfrm>
              <a:off x="3678725" y="2799616"/>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Project Architecture</a:t>
              </a:r>
              <a:endParaRPr lang="en-US" altLang="ko-KR" sz="1400" b="1" dirty="0">
                <a:solidFill>
                  <a:schemeClr val="bg1"/>
                </a:solidFill>
                <a:latin typeface="+mj-lt"/>
                <a:ea typeface="맑은 고딕" pitchFamily="50" charset="-127"/>
              </a:endParaRPr>
            </a:p>
          </p:txBody>
        </p:sp>
        <p:sp>
          <p:nvSpPr>
            <p:cNvPr id="88"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89"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a:solidFill>
                    <a:schemeClr val="bg1"/>
                  </a:solidFill>
                  <a:latin typeface="+mj-lt"/>
                  <a:ea typeface="맑은 고딕" pitchFamily="50" charset="-127"/>
                </a:rPr>
                <a:t>02</a:t>
              </a:r>
              <a:endParaRPr lang="ko-KR" altLang="en-US" sz="2500" b="1" dirty="0">
                <a:solidFill>
                  <a:schemeClr val="bg1"/>
                </a:solidFill>
                <a:latin typeface="+mj-lt"/>
                <a:ea typeface="맑은 고딕" pitchFamily="50" charset="-127"/>
              </a:endParaRPr>
            </a:p>
          </p:txBody>
        </p:sp>
      </p:grpSp>
      <p:grpSp>
        <p:nvGrpSpPr>
          <p:cNvPr id="90" name="그룹 89"/>
          <p:cNvGrpSpPr/>
          <p:nvPr/>
        </p:nvGrpSpPr>
        <p:grpSpPr>
          <a:xfrm>
            <a:off x="957899" y="3011322"/>
            <a:ext cx="4320479" cy="715583"/>
            <a:chOff x="3678725" y="2769041"/>
            <a:chExt cx="1929182" cy="258510"/>
          </a:xfrm>
        </p:grpSpPr>
        <p:sp>
          <p:nvSpPr>
            <p:cNvPr id="91" name="Text Box 5"/>
            <p:cNvSpPr txBox="1">
              <a:spLocks noChangeArrowheads="1"/>
            </p:cNvSpPr>
            <p:nvPr/>
          </p:nvSpPr>
          <p:spPr bwMode="auto">
            <a:xfrm>
              <a:off x="3678725" y="279961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Technology and Platform Used</a:t>
              </a:r>
              <a:endParaRPr lang="en-US" altLang="ko-KR" sz="1400" b="1" dirty="0">
                <a:solidFill>
                  <a:schemeClr val="bg1"/>
                </a:solidFill>
                <a:latin typeface="+mj-lt"/>
                <a:ea typeface="맑은 고딕" pitchFamily="50" charset="-127"/>
              </a:endParaRPr>
            </a:p>
          </p:txBody>
        </p:sp>
        <p:sp>
          <p:nvSpPr>
            <p:cNvPr id="92"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93"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a:solidFill>
                    <a:schemeClr val="bg1"/>
                  </a:solidFill>
                  <a:latin typeface="+mj-lt"/>
                  <a:ea typeface="맑은 고딕" pitchFamily="50" charset="-127"/>
                </a:rPr>
                <a:t>03</a:t>
              </a:r>
              <a:endParaRPr lang="ko-KR" altLang="en-US" sz="2500" b="1" dirty="0">
                <a:solidFill>
                  <a:schemeClr val="bg1"/>
                </a:solidFill>
                <a:latin typeface="+mj-lt"/>
                <a:ea typeface="맑은 고딕" pitchFamily="50" charset="-127"/>
              </a:endParaRPr>
            </a:p>
          </p:txBody>
        </p:sp>
      </p:grpSp>
      <p:grpSp>
        <p:nvGrpSpPr>
          <p:cNvPr id="94" name="그룹 93"/>
          <p:cNvGrpSpPr/>
          <p:nvPr/>
        </p:nvGrpSpPr>
        <p:grpSpPr>
          <a:xfrm>
            <a:off x="957899" y="3587526"/>
            <a:ext cx="4320479" cy="715583"/>
            <a:chOff x="3678725" y="2769041"/>
            <a:chExt cx="1929182" cy="258510"/>
          </a:xfrm>
        </p:grpSpPr>
        <p:sp>
          <p:nvSpPr>
            <p:cNvPr id="95" name="Text Box 5"/>
            <p:cNvSpPr txBox="1">
              <a:spLocks noChangeArrowheads="1"/>
            </p:cNvSpPr>
            <p:nvPr/>
          </p:nvSpPr>
          <p:spPr bwMode="auto">
            <a:xfrm>
              <a:off x="3678725" y="279961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User Roles and Responsibility</a:t>
              </a:r>
              <a:endParaRPr lang="en-US" altLang="ko-KR" sz="1400" b="1" dirty="0">
                <a:solidFill>
                  <a:schemeClr val="bg1"/>
                </a:solidFill>
                <a:latin typeface="+mj-lt"/>
                <a:ea typeface="맑은 고딕" pitchFamily="50" charset="-127"/>
              </a:endParaRPr>
            </a:p>
          </p:txBody>
        </p:sp>
        <p:sp>
          <p:nvSpPr>
            <p:cNvPr id="96"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97"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a:solidFill>
                    <a:schemeClr val="bg1"/>
                  </a:solidFill>
                  <a:latin typeface="+mj-lt"/>
                  <a:ea typeface="맑은 고딕" pitchFamily="50" charset="-127"/>
                </a:rPr>
                <a:t>04</a:t>
              </a:r>
              <a:endParaRPr lang="ko-KR" altLang="en-US" sz="2500" b="1" dirty="0">
                <a:solidFill>
                  <a:schemeClr val="bg1"/>
                </a:solidFill>
                <a:latin typeface="+mj-lt"/>
                <a:ea typeface="맑은 고딕" pitchFamily="50" charset="-127"/>
              </a:endParaRPr>
            </a:p>
          </p:txBody>
        </p:sp>
      </p:grpSp>
      <p:grpSp>
        <p:nvGrpSpPr>
          <p:cNvPr id="98" name="그룹 97"/>
          <p:cNvGrpSpPr/>
          <p:nvPr/>
        </p:nvGrpSpPr>
        <p:grpSpPr>
          <a:xfrm>
            <a:off x="971599" y="4114637"/>
            <a:ext cx="4320479" cy="715583"/>
            <a:chOff x="3678725" y="2769041"/>
            <a:chExt cx="1929182" cy="258510"/>
          </a:xfrm>
        </p:grpSpPr>
        <p:sp>
          <p:nvSpPr>
            <p:cNvPr id="99" name="Text Box 5"/>
            <p:cNvSpPr txBox="1">
              <a:spLocks noChangeArrowheads="1"/>
            </p:cNvSpPr>
            <p:nvPr/>
          </p:nvSpPr>
          <p:spPr bwMode="auto">
            <a:xfrm>
              <a:off x="3678725" y="279961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Division of Work within the Team</a:t>
              </a:r>
              <a:endParaRPr lang="en-US" altLang="ko-KR" sz="1400" b="1" dirty="0">
                <a:solidFill>
                  <a:schemeClr val="bg1"/>
                </a:solidFill>
                <a:latin typeface="+mj-lt"/>
                <a:ea typeface="맑은 고딕" pitchFamily="50" charset="-127"/>
              </a:endParaRPr>
            </a:p>
          </p:txBody>
        </p:sp>
        <p:sp>
          <p:nvSpPr>
            <p:cNvPr id="100"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101"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a:solidFill>
                    <a:schemeClr val="bg1"/>
                  </a:solidFill>
                  <a:latin typeface="+mj-lt"/>
                  <a:ea typeface="맑은 고딕" pitchFamily="50" charset="-127"/>
                </a:rPr>
                <a:t>05</a:t>
              </a:r>
              <a:endParaRPr lang="ko-KR" altLang="en-US" sz="2500" b="1" dirty="0">
                <a:solidFill>
                  <a:schemeClr val="bg1"/>
                </a:solidFill>
                <a:latin typeface="+mj-lt"/>
                <a:ea typeface="맑은 고딕" pitchFamily="50" charset="-127"/>
              </a:endParaRPr>
            </a:p>
          </p:txBody>
        </p:sp>
      </p:grpSp>
      <p:grpSp>
        <p:nvGrpSpPr>
          <p:cNvPr id="24" name="그룹 97"/>
          <p:cNvGrpSpPr/>
          <p:nvPr/>
        </p:nvGrpSpPr>
        <p:grpSpPr>
          <a:xfrm>
            <a:off x="971599" y="4719042"/>
            <a:ext cx="4320479" cy="715583"/>
            <a:chOff x="3678725" y="2769041"/>
            <a:chExt cx="1929182" cy="258510"/>
          </a:xfrm>
        </p:grpSpPr>
        <p:sp>
          <p:nvSpPr>
            <p:cNvPr id="25" name="Text Box 5"/>
            <p:cNvSpPr txBox="1">
              <a:spLocks noChangeArrowheads="1"/>
            </p:cNvSpPr>
            <p:nvPr/>
          </p:nvSpPr>
          <p:spPr bwMode="auto">
            <a:xfrm>
              <a:off x="3678725" y="279961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Known Issue if any</a:t>
              </a:r>
              <a:endParaRPr lang="en-US" altLang="ko-KR" sz="1400" b="1" dirty="0">
                <a:solidFill>
                  <a:schemeClr val="bg1"/>
                </a:solidFill>
                <a:latin typeface="+mj-lt"/>
                <a:ea typeface="맑은 고딕" pitchFamily="50" charset="-127"/>
              </a:endParaRPr>
            </a:p>
          </p:txBody>
        </p:sp>
        <p:sp>
          <p:nvSpPr>
            <p:cNvPr id="26"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28" name="TextBox 13"/>
            <p:cNvSpPr txBox="1">
              <a:spLocks noChangeArrowheads="1"/>
            </p:cNvSpPr>
            <p:nvPr/>
          </p:nvSpPr>
          <p:spPr bwMode="auto">
            <a:xfrm>
              <a:off x="5314010" y="2769041"/>
              <a:ext cx="257314" cy="172339"/>
            </a:xfrm>
            <a:prstGeom prst="rect">
              <a:avLst/>
            </a:prstGeom>
            <a:noFill/>
            <a:ln w="9525">
              <a:noFill/>
              <a:miter lim="800000"/>
              <a:headEnd/>
              <a:tailEnd/>
            </a:ln>
          </p:spPr>
          <p:txBody>
            <a:bodyPr wrap="square">
              <a:spAutoFit/>
            </a:bodyPr>
            <a:lstStyle/>
            <a:p>
              <a:r>
                <a:rPr lang="en-US" altLang="ko-KR" sz="2500" b="1" dirty="0" smtClean="0">
                  <a:solidFill>
                    <a:schemeClr val="bg1"/>
                  </a:solidFill>
                  <a:latin typeface="+mj-lt"/>
                  <a:ea typeface="맑은 고딕" pitchFamily="50" charset="-127"/>
                </a:rPr>
                <a:t>06</a:t>
              </a:r>
              <a:endParaRPr lang="ko-KR" altLang="en-US" sz="2500" b="1" dirty="0">
                <a:solidFill>
                  <a:schemeClr val="bg1"/>
                </a:solidFill>
                <a:latin typeface="+mj-lt"/>
                <a:ea typeface="맑은 고딕" pitchFamily="50" charset="-127"/>
              </a:endParaRPr>
            </a:p>
          </p:txBody>
        </p:sp>
      </p:grpSp>
      <p:grpSp>
        <p:nvGrpSpPr>
          <p:cNvPr id="33" name="그룹 97"/>
          <p:cNvGrpSpPr/>
          <p:nvPr/>
        </p:nvGrpSpPr>
        <p:grpSpPr>
          <a:xfrm>
            <a:off x="954992" y="5255451"/>
            <a:ext cx="4320479" cy="1260792"/>
            <a:chOff x="3678725" y="2572080"/>
            <a:chExt cx="1929182" cy="455471"/>
          </a:xfrm>
        </p:grpSpPr>
        <p:sp>
          <p:nvSpPr>
            <p:cNvPr id="34" name="Text Box 5"/>
            <p:cNvSpPr txBox="1">
              <a:spLocks noChangeArrowheads="1"/>
            </p:cNvSpPr>
            <p:nvPr/>
          </p:nvSpPr>
          <p:spPr bwMode="auto">
            <a:xfrm>
              <a:off x="3678725" y="261134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Future Extensions if any</a:t>
              </a:r>
              <a:endParaRPr lang="en-US" altLang="ko-KR" sz="1400" b="1" dirty="0">
                <a:solidFill>
                  <a:schemeClr val="bg1"/>
                </a:solidFill>
                <a:latin typeface="+mj-lt"/>
                <a:ea typeface="맑은 고딕" pitchFamily="50" charset="-127"/>
              </a:endParaRPr>
            </a:p>
          </p:txBody>
        </p:sp>
        <p:sp>
          <p:nvSpPr>
            <p:cNvPr id="35"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36" name="TextBox 13"/>
            <p:cNvSpPr txBox="1">
              <a:spLocks noChangeArrowheads="1"/>
            </p:cNvSpPr>
            <p:nvPr/>
          </p:nvSpPr>
          <p:spPr bwMode="auto">
            <a:xfrm>
              <a:off x="5321425" y="2572080"/>
              <a:ext cx="257314" cy="172339"/>
            </a:xfrm>
            <a:prstGeom prst="rect">
              <a:avLst/>
            </a:prstGeom>
            <a:noFill/>
            <a:ln w="9525">
              <a:noFill/>
              <a:miter lim="800000"/>
              <a:headEnd/>
              <a:tailEnd/>
            </a:ln>
          </p:spPr>
          <p:txBody>
            <a:bodyPr wrap="square">
              <a:spAutoFit/>
            </a:bodyPr>
            <a:lstStyle/>
            <a:p>
              <a:r>
                <a:rPr lang="en-US" altLang="ko-KR" sz="2500" b="1" dirty="0" smtClean="0">
                  <a:solidFill>
                    <a:schemeClr val="bg1"/>
                  </a:solidFill>
                  <a:latin typeface="+mj-lt"/>
                  <a:ea typeface="맑은 고딕" pitchFamily="50" charset="-127"/>
                </a:rPr>
                <a:t>07</a:t>
              </a:r>
              <a:endParaRPr lang="ko-KR" altLang="en-US" sz="2500" b="1" dirty="0">
                <a:solidFill>
                  <a:schemeClr val="bg1"/>
                </a:solidFill>
                <a:latin typeface="+mj-lt"/>
                <a:ea typeface="맑은 고딕" pitchFamily="50" charset="-127"/>
              </a:endParaRPr>
            </a:p>
          </p:txBody>
        </p:sp>
      </p:grpSp>
      <p:grpSp>
        <p:nvGrpSpPr>
          <p:cNvPr id="41" name="그룹 97"/>
          <p:cNvGrpSpPr/>
          <p:nvPr/>
        </p:nvGrpSpPr>
        <p:grpSpPr>
          <a:xfrm>
            <a:off x="954992" y="5766420"/>
            <a:ext cx="4320479" cy="872252"/>
            <a:chOff x="3678725" y="2712443"/>
            <a:chExt cx="1929182" cy="315108"/>
          </a:xfrm>
        </p:grpSpPr>
        <p:sp>
          <p:nvSpPr>
            <p:cNvPr id="42" name="Text Box 5"/>
            <p:cNvSpPr txBox="1">
              <a:spLocks noChangeArrowheads="1"/>
            </p:cNvSpPr>
            <p:nvPr/>
          </p:nvSpPr>
          <p:spPr bwMode="auto">
            <a:xfrm>
              <a:off x="3678725" y="2741688"/>
              <a:ext cx="1856839" cy="111187"/>
            </a:xfrm>
            <a:prstGeom prst="rect">
              <a:avLst/>
            </a:prstGeom>
            <a:noFill/>
            <a:ln w="9525">
              <a:noFill/>
              <a:miter lim="800000"/>
              <a:headEnd/>
              <a:tailEnd/>
            </a:ln>
          </p:spPr>
          <p:txBody>
            <a:bodyPr wrap="square">
              <a:spAutoFit/>
            </a:bodyPr>
            <a:lstStyle/>
            <a:p>
              <a:pPr>
                <a:defRPr/>
              </a:pPr>
              <a:r>
                <a:rPr lang="en-US" altLang="ko-KR" sz="1400" b="1" dirty="0" smtClean="0">
                  <a:solidFill>
                    <a:schemeClr val="bg1"/>
                  </a:solidFill>
                  <a:latin typeface="+mj-lt"/>
                  <a:ea typeface="맑은 고딕" pitchFamily="50" charset="-127"/>
                </a:rPr>
                <a:t>Conclusion</a:t>
              </a:r>
              <a:endParaRPr lang="en-US" altLang="ko-KR" sz="1400" b="1" dirty="0">
                <a:solidFill>
                  <a:schemeClr val="bg1"/>
                </a:solidFill>
                <a:latin typeface="+mj-lt"/>
                <a:ea typeface="맑은 고딕" pitchFamily="50" charset="-127"/>
              </a:endParaRPr>
            </a:p>
          </p:txBody>
        </p:sp>
        <p:sp>
          <p:nvSpPr>
            <p:cNvPr id="43" name="Text Box 11"/>
            <p:cNvSpPr txBox="1">
              <a:spLocks noChangeArrowheads="1"/>
            </p:cNvSpPr>
            <p:nvPr/>
          </p:nvSpPr>
          <p:spPr bwMode="auto">
            <a:xfrm>
              <a:off x="3678725" y="2938602"/>
              <a:ext cx="1929182" cy="88949"/>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44" name="TextBox 13"/>
            <p:cNvSpPr txBox="1">
              <a:spLocks noChangeArrowheads="1"/>
            </p:cNvSpPr>
            <p:nvPr/>
          </p:nvSpPr>
          <p:spPr bwMode="auto">
            <a:xfrm>
              <a:off x="5295562" y="2712443"/>
              <a:ext cx="247417" cy="172340"/>
            </a:xfrm>
            <a:prstGeom prst="rect">
              <a:avLst/>
            </a:prstGeom>
            <a:noFill/>
            <a:ln w="9525">
              <a:noFill/>
              <a:miter lim="800000"/>
              <a:headEnd/>
              <a:tailEnd/>
            </a:ln>
          </p:spPr>
          <p:txBody>
            <a:bodyPr wrap="square">
              <a:spAutoFit/>
            </a:bodyPr>
            <a:lstStyle/>
            <a:p>
              <a:pPr algn="ctr"/>
              <a:r>
                <a:rPr lang="en-US" altLang="ko-KR" sz="2500" b="1" dirty="0" smtClean="0">
                  <a:solidFill>
                    <a:schemeClr val="bg1"/>
                  </a:solidFill>
                  <a:latin typeface="+mj-lt"/>
                  <a:ea typeface="맑은 고딕" pitchFamily="50" charset="-127"/>
                </a:rPr>
                <a:t>08</a:t>
              </a:r>
              <a:endParaRPr lang="ko-KR" altLang="en-US" sz="2500" b="1" dirty="0">
                <a:solidFill>
                  <a:schemeClr val="bg1"/>
                </a:solidFill>
                <a:latin typeface="+mj-lt"/>
                <a:ea typeface="맑은 고딕" pitchFamily="50" charset="-127"/>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1589329" y="2564904"/>
            <a:ext cx="6309705" cy="278473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fontAlgn="base">
              <a:lnSpc>
                <a:spcPct val="200000"/>
              </a:lnSpc>
              <a:spcBef>
                <a:spcPct val="0"/>
              </a:spcBef>
              <a:spcAft>
                <a:spcPct val="0"/>
              </a:spcAft>
              <a:buClrTx/>
              <a:buSzTx/>
              <a:tabLst/>
            </a:pPr>
            <a:r>
              <a:rPr kumimoji="1" lang="en-US" altLang="ko-KR" dirty="0">
                <a:solidFill>
                  <a:schemeClr val="bg1"/>
                </a:solidFill>
                <a:latin typeface="+mj-lt"/>
                <a:ea typeface="맑은 고딕" pitchFamily="50" charset="-127"/>
                <a:cs typeface="굴림" pitchFamily="50" charset="-127"/>
              </a:rPr>
              <a:t>Gym management system is designed to simplify the running of a fitness club, from online gym activities scheduling and automated billing to administrative tasks. The system pulls all data into one place so that your business growth can be seen and you can run business more efficiently.</a:t>
            </a:r>
            <a:endParaRPr kumimoji="1" lang="en-US" altLang="ko-KR" dirty="0">
              <a:solidFill>
                <a:schemeClr val="bg1"/>
              </a:solidFill>
              <a:latin typeface="+mj-lt"/>
              <a:ea typeface="맑은 고딕" pitchFamily="50" charset="-127"/>
              <a:cs typeface="굴림" pitchFamily="50" charset="-127"/>
            </a:endParaRPr>
          </a:p>
        </p:txBody>
      </p:sp>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Project Introduction</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a:solidFill>
                    <a:srgbClr val="EFA6A9"/>
                  </a:solidFill>
                  <a:latin typeface="+mj-lt"/>
                  <a:ea typeface="맑은 고딕" pitchFamily="50" charset="-127"/>
                  <a:cs typeface="굴림" pitchFamily="50" charset="-127"/>
                </a:rPr>
                <a:t>01</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Project Architecture</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02</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51146"/>
            <a:ext cx="9144000" cy="4906854"/>
          </a:xfrm>
          <a:prstGeom prst="rect">
            <a:avLst/>
          </a:prstGeom>
        </p:spPr>
      </p:pic>
    </p:spTree>
    <p:extLst>
      <p:ext uri="{BB962C8B-B14F-4D97-AF65-F5344CB8AC3E}">
        <p14:creationId xmlns:p14="http://schemas.microsoft.com/office/powerpoint/2010/main" val="2592643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Technology Platform used</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03</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
        <p:nvSpPr>
          <p:cNvPr id="8" name="Text Box 9"/>
          <p:cNvSpPr txBox="1">
            <a:spLocks noChangeArrowheads="1"/>
          </p:cNvSpPr>
          <p:nvPr/>
        </p:nvSpPr>
        <p:spPr bwMode="auto">
          <a:xfrm>
            <a:off x="1561564" y="1864925"/>
            <a:ext cx="6309705" cy="674030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fontAlgn="base">
              <a:lnSpc>
                <a:spcPct val="200000"/>
              </a:lnSpc>
              <a:spcBef>
                <a:spcPct val="0"/>
              </a:spcBef>
              <a:spcAft>
                <a:spcPct val="0"/>
              </a:spcAft>
              <a:buClrTx/>
              <a:buSzTx/>
              <a:tabLst/>
            </a:pPr>
            <a:r>
              <a:rPr kumimoji="1" lang="en-US" altLang="ko-KR" b="1" dirty="0" smtClean="0">
                <a:solidFill>
                  <a:schemeClr val="bg1"/>
                </a:solidFill>
                <a:latin typeface="+mj-lt"/>
                <a:ea typeface="맑은 고딕" pitchFamily="50" charset="-127"/>
                <a:cs typeface="굴림" pitchFamily="50" charset="-127"/>
              </a:rPr>
              <a:t>Technology used </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Front End : React JS</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Server Layer : Spring Boot</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Database : MySQL</a:t>
            </a:r>
          </a:p>
          <a:p>
            <a:pPr marR="0" fontAlgn="base">
              <a:lnSpc>
                <a:spcPct val="200000"/>
              </a:lnSpc>
              <a:spcBef>
                <a:spcPct val="0"/>
              </a:spcBef>
              <a:spcAft>
                <a:spcPct val="0"/>
              </a:spcAft>
              <a:buClrTx/>
              <a:buSzTx/>
              <a:tabLst/>
            </a:pPr>
            <a:endParaRPr kumimoji="1" lang="en-US" altLang="ko-KR" dirty="0" smtClean="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r>
              <a:rPr kumimoji="1" lang="en-US" altLang="ko-KR" b="1" dirty="0" smtClean="0">
                <a:solidFill>
                  <a:schemeClr val="bg1"/>
                </a:solidFill>
                <a:latin typeface="+mj-lt"/>
                <a:ea typeface="맑은 고딕" pitchFamily="50" charset="-127"/>
                <a:cs typeface="굴림" pitchFamily="50" charset="-127"/>
              </a:rPr>
              <a:t>Reasons for Selecting Specific Technology</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REACT JS(single page app),Spring Boot(Easy to use framework),</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MySQL(RDBMS, </a:t>
            </a:r>
            <a:r>
              <a:rPr lang="en-IN" b="1" dirty="0">
                <a:solidFill>
                  <a:schemeClr val="bg1"/>
                </a:solidFill>
              </a:rPr>
              <a:t>multi-row </a:t>
            </a:r>
            <a:r>
              <a:rPr lang="en-IN" b="1" dirty="0" smtClean="0">
                <a:solidFill>
                  <a:schemeClr val="bg1"/>
                </a:solidFill>
              </a:rPr>
              <a:t>transactions, </a:t>
            </a:r>
            <a:r>
              <a:rPr kumimoji="1" lang="en-US" altLang="ko-KR" dirty="0" smtClean="0">
                <a:solidFill>
                  <a:schemeClr val="bg1"/>
                </a:solidFill>
                <a:latin typeface="+mj-lt"/>
                <a:ea typeface="맑은 고딕" pitchFamily="50" charset="-127"/>
                <a:cs typeface="굴림" pitchFamily="50" charset="-127"/>
              </a:rPr>
              <a:t>open source)</a:t>
            </a:r>
          </a:p>
          <a:p>
            <a:pPr marR="0" fontAlgn="base">
              <a:lnSpc>
                <a:spcPct val="200000"/>
              </a:lnSpc>
              <a:spcBef>
                <a:spcPct val="0"/>
              </a:spcBef>
              <a:spcAft>
                <a:spcPct val="0"/>
              </a:spcAft>
              <a:buClrTx/>
              <a:buSzTx/>
              <a:tabLst/>
            </a:pPr>
            <a:endParaRPr kumimoji="1" lang="en-US" altLang="ko-KR" b="1" dirty="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smtClean="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a:solidFill>
                <a:schemeClr val="bg1"/>
              </a:solidFill>
              <a:latin typeface="+mj-lt"/>
              <a:ea typeface="맑은 고딕" pitchFamily="50" charset="-127"/>
              <a:cs typeface="굴림" pitchFamily="50" charset="-127"/>
            </a:endParaRPr>
          </a:p>
        </p:txBody>
      </p:sp>
    </p:spTree>
    <p:extLst>
      <p:ext uri="{BB962C8B-B14F-4D97-AF65-F5344CB8AC3E}">
        <p14:creationId xmlns:p14="http://schemas.microsoft.com/office/powerpoint/2010/main" val="40945669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2448" y="610236"/>
            <a:ext cx="5143927" cy="1038536"/>
            <a:chOff x="1921170" y="515716"/>
            <a:chExt cx="5143927" cy="1038536"/>
          </a:xfrm>
        </p:grpSpPr>
        <p:sp>
          <p:nvSpPr>
            <p:cNvPr id="20" name="Text Box 5"/>
            <p:cNvSpPr txBox="1">
              <a:spLocks noChangeArrowheads="1"/>
            </p:cNvSpPr>
            <p:nvPr/>
          </p:nvSpPr>
          <p:spPr bwMode="auto">
            <a:xfrm>
              <a:off x="1921170" y="1027868"/>
              <a:ext cx="4183687"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User Roles and Responsibility</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04</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
        <p:nvSpPr>
          <p:cNvPr id="9" name="Text Box 9"/>
          <p:cNvSpPr txBox="1">
            <a:spLocks noChangeArrowheads="1"/>
          </p:cNvSpPr>
          <p:nvPr/>
        </p:nvSpPr>
        <p:spPr bwMode="auto">
          <a:xfrm>
            <a:off x="1664497" y="2094590"/>
            <a:ext cx="6309705" cy="701730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fontAlgn="base">
              <a:lnSpc>
                <a:spcPct val="200000"/>
              </a:lnSpc>
              <a:spcBef>
                <a:spcPct val="0"/>
              </a:spcBef>
              <a:spcAft>
                <a:spcPct val="0"/>
              </a:spcAft>
              <a:buClrTx/>
              <a:buSzTx/>
              <a:tabLst/>
            </a:pPr>
            <a:r>
              <a:rPr kumimoji="1" lang="en-US" altLang="ko-KR" b="1" dirty="0" smtClean="0">
                <a:solidFill>
                  <a:schemeClr val="bg1"/>
                </a:solidFill>
                <a:latin typeface="+mj-lt"/>
                <a:ea typeface="맑은 고딕" pitchFamily="50" charset="-127"/>
                <a:cs typeface="굴림" pitchFamily="50" charset="-127"/>
              </a:rPr>
              <a:t>Responsibility</a:t>
            </a:r>
          </a:p>
          <a:p>
            <a:pPr lvl="0">
              <a:lnSpc>
                <a:spcPct val="150000"/>
              </a:lnSpc>
            </a:pPr>
            <a:r>
              <a:rPr kumimoji="1" lang="en-US" altLang="ko-KR" dirty="0" smtClean="0">
                <a:solidFill>
                  <a:schemeClr val="bg1"/>
                </a:solidFill>
                <a:latin typeface="+mj-lt"/>
                <a:ea typeface="맑은 고딕" pitchFamily="50" charset="-127"/>
                <a:cs typeface="굴림" pitchFamily="50" charset="-127"/>
              </a:rPr>
              <a:t>Admin : </a:t>
            </a:r>
            <a:r>
              <a:rPr lang="en-US" dirty="0">
                <a:solidFill>
                  <a:schemeClr val="bg1"/>
                </a:solidFill>
              </a:rPr>
              <a:t>Manage Gym </a:t>
            </a:r>
            <a:r>
              <a:rPr lang="en-US" dirty="0" smtClean="0">
                <a:solidFill>
                  <a:schemeClr val="bg1"/>
                </a:solidFill>
              </a:rPr>
              <a:t>Faculty, Manage Fund, Access </a:t>
            </a:r>
            <a:r>
              <a:rPr lang="en-US" dirty="0">
                <a:solidFill>
                  <a:schemeClr val="bg1"/>
                </a:solidFill>
              </a:rPr>
              <a:t>to All </a:t>
            </a:r>
            <a:r>
              <a:rPr lang="en-US" dirty="0" smtClean="0">
                <a:solidFill>
                  <a:schemeClr val="bg1"/>
                </a:solidFill>
              </a:rPr>
              <a:t>Data</a:t>
            </a:r>
          </a:p>
          <a:p>
            <a:pPr>
              <a:lnSpc>
                <a:spcPct val="150000"/>
              </a:lnSpc>
            </a:pPr>
            <a:r>
              <a:rPr lang="en-US" dirty="0" smtClean="0">
                <a:solidFill>
                  <a:schemeClr val="bg1"/>
                </a:solidFill>
              </a:rPr>
              <a:t>Manager : </a:t>
            </a:r>
            <a:r>
              <a:rPr lang="en-GB" dirty="0">
                <a:solidFill>
                  <a:schemeClr val="bg1"/>
                </a:solidFill>
              </a:rPr>
              <a:t>Manage </a:t>
            </a:r>
            <a:r>
              <a:rPr lang="en-GB" dirty="0" smtClean="0">
                <a:solidFill>
                  <a:schemeClr val="bg1"/>
                </a:solidFill>
              </a:rPr>
              <a:t>Packages</a:t>
            </a:r>
            <a:r>
              <a:rPr lang="en-IN" dirty="0" smtClean="0">
                <a:solidFill>
                  <a:schemeClr val="bg1"/>
                </a:solidFill>
              </a:rPr>
              <a:t>,</a:t>
            </a:r>
            <a:r>
              <a:rPr lang="en-GB" dirty="0" smtClean="0">
                <a:solidFill>
                  <a:schemeClr val="bg1"/>
                </a:solidFill>
              </a:rPr>
              <a:t>Schedules, Payment, Trainers </a:t>
            </a:r>
          </a:p>
          <a:p>
            <a:pPr lvl="0">
              <a:lnSpc>
                <a:spcPct val="150000"/>
              </a:lnSpc>
            </a:pPr>
            <a:r>
              <a:rPr lang="en-GB" dirty="0" smtClean="0">
                <a:solidFill>
                  <a:schemeClr val="bg1"/>
                </a:solidFill>
              </a:rPr>
              <a:t>Trainer : </a:t>
            </a:r>
            <a:r>
              <a:rPr lang="en-US" dirty="0" smtClean="0">
                <a:solidFill>
                  <a:schemeClr val="bg1"/>
                </a:solidFill>
              </a:rPr>
              <a:t>View Member</a:t>
            </a:r>
            <a:r>
              <a:rPr lang="en-IN" dirty="0" smtClean="0">
                <a:solidFill>
                  <a:schemeClr val="bg1"/>
                </a:solidFill>
              </a:rPr>
              <a:t>, </a:t>
            </a:r>
            <a:r>
              <a:rPr lang="en-US" dirty="0" smtClean="0">
                <a:solidFill>
                  <a:schemeClr val="bg1"/>
                </a:solidFill>
              </a:rPr>
              <a:t>Create </a:t>
            </a:r>
            <a:r>
              <a:rPr lang="en-US" dirty="0">
                <a:solidFill>
                  <a:schemeClr val="bg1"/>
                </a:solidFill>
              </a:rPr>
              <a:t>Diet and Workout </a:t>
            </a:r>
            <a:r>
              <a:rPr lang="en-US" dirty="0" smtClean="0">
                <a:solidFill>
                  <a:schemeClr val="bg1"/>
                </a:solidFill>
              </a:rPr>
              <a:t>Plans</a:t>
            </a:r>
            <a:r>
              <a:rPr lang="en-IN" dirty="0" smtClean="0">
                <a:solidFill>
                  <a:schemeClr val="bg1"/>
                </a:solidFill>
              </a:rPr>
              <a:t>, </a:t>
            </a:r>
            <a:r>
              <a:rPr lang="en-US" dirty="0" smtClean="0">
                <a:solidFill>
                  <a:schemeClr val="bg1"/>
                </a:solidFill>
              </a:rPr>
              <a:t>Forward </a:t>
            </a:r>
            <a:r>
              <a:rPr lang="en-US" dirty="0">
                <a:solidFill>
                  <a:schemeClr val="bg1"/>
                </a:solidFill>
              </a:rPr>
              <a:t>Requirements to </a:t>
            </a:r>
            <a:r>
              <a:rPr lang="en-US" dirty="0" smtClean="0">
                <a:solidFill>
                  <a:schemeClr val="bg1"/>
                </a:solidFill>
              </a:rPr>
              <a:t>manager.</a:t>
            </a:r>
          </a:p>
          <a:p>
            <a:pPr lvl="0">
              <a:lnSpc>
                <a:spcPct val="150000"/>
              </a:lnSpc>
            </a:pPr>
            <a:r>
              <a:rPr lang="en-US" dirty="0" smtClean="0">
                <a:solidFill>
                  <a:schemeClr val="bg1"/>
                </a:solidFill>
              </a:rPr>
              <a:t>Customer : </a:t>
            </a:r>
            <a:r>
              <a:rPr lang="en-US" dirty="0">
                <a:solidFill>
                  <a:schemeClr val="bg1"/>
                </a:solidFill>
              </a:rPr>
              <a:t>View </a:t>
            </a:r>
            <a:r>
              <a:rPr lang="en-US" dirty="0" smtClean="0">
                <a:solidFill>
                  <a:schemeClr val="bg1"/>
                </a:solidFill>
              </a:rPr>
              <a:t>Website</a:t>
            </a:r>
            <a:r>
              <a:rPr lang="en-IN" dirty="0" smtClean="0">
                <a:solidFill>
                  <a:schemeClr val="bg1"/>
                </a:solidFill>
              </a:rPr>
              <a:t>,</a:t>
            </a:r>
            <a:r>
              <a:rPr lang="en-US" dirty="0" smtClean="0">
                <a:solidFill>
                  <a:schemeClr val="bg1"/>
                </a:solidFill>
              </a:rPr>
              <a:t> Select Package ,Apply </a:t>
            </a:r>
            <a:r>
              <a:rPr lang="en-US" dirty="0">
                <a:solidFill>
                  <a:schemeClr val="bg1"/>
                </a:solidFill>
              </a:rPr>
              <a:t>for </a:t>
            </a:r>
            <a:r>
              <a:rPr lang="en-US" dirty="0" smtClean="0">
                <a:solidFill>
                  <a:schemeClr val="bg1"/>
                </a:solidFill>
              </a:rPr>
              <a:t>membership, View </a:t>
            </a:r>
            <a:r>
              <a:rPr lang="en-US" dirty="0">
                <a:solidFill>
                  <a:schemeClr val="bg1"/>
                </a:solidFill>
              </a:rPr>
              <a:t>Diet and Workout </a:t>
            </a:r>
            <a:r>
              <a:rPr lang="en-US" dirty="0" smtClean="0">
                <a:solidFill>
                  <a:schemeClr val="bg1"/>
                </a:solidFill>
              </a:rPr>
              <a:t>Plans.</a:t>
            </a:r>
          </a:p>
          <a:p>
            <a:pPr lvl="0"/>
            <a:endParaRPr lang="en-US" dirty="0">
              <a:solidFill>
                <a:schemeClr val="bg1"/>
              </a:solidFill>
            </a:endParaRPr>
          </a:p>
          <a:p>
            <a:pPr lvl="0"/>
            <a:endParaRPr lang="en-IN" dirty="0">
              <a:solidFill>
                <a:schemeClr val="bg1"/>
              </a:solidFill>
            </a:endParaRPr>
          </a:p>
          <a:p>
            <a:pPr lvl="0"/>
            <a:endParaRPr lang="en-IN" dirty="0">
              <a:solidFill>
                <a:schemeClr val="bg1"/>
              </a:solidFill>
            </a:endParaRPr>
          </a:p>
          <a:p>
            <a:endParaRPr lang="en-IN" dirty="0">
              <a:solidFill>
                <a:schemeClr val="bg1"/>
              </a:solidFill>
            </a:endParaRPr>
          </a:p>
          <a:p>
            <a:pPr marR="0" fontAlgn="base">
              <a:lnSpc>
                <a:spcPct val="200000"/>
              </a:lnSpc>
              <a:spcBef>
                <a:spcPct val="0"/>
              </a:spcBef>
              <a:spcAft>
                <a:spcPct val="0"/>
              </a:spcAft>
              <a:buClrTx/>
              <a:buSzTx/>
              <a:tabLst/>
            </a:pPr>
            <a:endParaRPr kumimoji="1" lang="en-US" altLang="ko-KR" dirty="0" smtClean="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b="1" dirty="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smtClean="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a:solidFill>
                <a:schemeClr val="bg1"/>
              </a:solidFill>
              <a:latin typeface="+mj-lt"/>
              <a:ea typeface="맑은 고딕" pitchFamily="50" charset="-127"/>
              <a:cs typeface="굴림" pitchFamily="50" charset="-127"/>
            </a:endParaRPr>
          </a:p>
          <a:p>
            <a:pPr marR="0" fontAlgn="base">
              <a:lnSpc>
                <a:spcPct val="200000"/>
              </a:lnSpc>
              <a:spcBef>
                <a:spcPct val="0"/>
              </a:spcBef>
              <a:spcAft>
                <a:spcPct val="0"/>
              </a:spcAft>
              <a:buClrTx/>
              <a:buSzTx/>
              <a:tabLst/>
            </a:pPr>
            <a:endParaRPr kumimoji="1" lang="en-US" altLang="ko-KR" dirty="0">
              <a:solidFill>
                <a:schemeClr val="bg1"/>
              </a:solidFill>
              <a:latin typeface="+mj-lt"/>
              <a:ea typeface="맑은 고딕" pitchFamily="50" charset="-127"/>
              <a:cs typeface="굴림" pitchFamily="50" charset="-127"/>
            </a:endParaRPr>
          </a:p>
        </p:txBody>
      </p:sp>
    </p:spTree>
    <p:extLst>
      <p:ext uri="{BB962C8B-B14F-4D97-AF65-F5344CB8AC3E}">
        <p14:creationId xmlns:p14="http://schemas.microsoft.com/office/powerpoint/2010/main" val="1779861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9672" y="610236"/>
            <a:ext cx="5136703" cy="1038536"/>
            <a:chOff x="1928394" y="515716"/>
            <a:chExt cx="5136703" cy="1038536"/>
          </a:xfrm>
        </p:grpSpPr>
        <p:sp>
          <p:nvSpPr>
            <p:cNvPr id="20" name="Text Box 5"/>
            <p:cNvSpPr txBox="1">
              <a:spLocks noChangeArrowheads="1"/>
            </p:cNvSpPr>
            <p:nvPr/>
          </p:nvSpPr>
          <p:spPr bwMode="auto">
            <a:xfrm>
              <a:off x="1928394" y="1038871"/>
              <a:ext cx="4039671"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Division of Work within Team</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05</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
        <p:nvSpPr>
          <p:cNvPr id="4" name="Rectangle 3"/>
          <p:cNvSpPr/>
          <p:nvPr/>
        </p:nvSpPr>
        <p:spPr>
          <a:xfrm>
            <a:off x="1619672" y="2420888"/>
            <a:ext cx="6624736" cy="1676741"/>
          </a:xfrm>
          <a:prstGeom prst="rect">
            <a:avLst/>
          </a:prstGeom>
        </p:spPr>
        <p:txBody>
          <a:bodyPr wrap="square">
            <a:spAutoFit/>
          </a:bodyPr>
          <a:lstStyle/>
          <a:p>
            <a:pPr marR="0" fontAlgn="base">
              <a:lnSpc>
                <a:spcPct val="200000"/>
              </a:lnSpc>
              <a:spcBef>
                <a:spcPct val="0"/>
              </a:spcBef>
              <a:spcAft>
                <a:spcPct val="0"/>
              </a:spcAft>
              <a:buClrTx/>
              <a:buSzTx/>
              <a:tabLst/>
            </a:pPr>
            <a:r>
              <a:rPr lang="en-US" dirty="0" smtClean="0">
                <a:solidFill>
                  <a:schemeClr val="bg1"/>
                </a:solidFill>
              </a:rPr>
              <a:t>Whole Team worked together in the  project parallel supporting each other and finding way through problems, bugs, trying different </a:t>
            </a:r>
          </a:p>
          <a:p>
            <a:pPr marR="0" fontAlgn="base">
              <a:lnSpc>
                <a:spcPct val="200000"/>
              </a:lnSpc>
              <a:spcBef>
                <a:spcPct val="0"/>
              </a:spcBef>
              <a:spcAft>
                <a:spcPct val="0"/>
              </a:spcAft>
              <a:buClrTx/>
              <a:buSzTx/>
              <a:tabLst/>
            </a:pPr>
            <a:r>
              <a:rPr lang="en-US" dirty="0">
                <a:solidFill>
                  <a:schemeClr val="bg1"/>
                </a:solidFill>
              </a:rPr>
              <a:t>a</a:t>
            </a:r>
            <a:r>
              <a:rPr lang="en-US" dirty="0" smtClean="0">
                <a:solidFill>
                  <a:schemeClr val="bg1"/>
                </a:solidFill>
              </a:rPr>
              <a:t>pproach.</a:t>
            </a:r>
            <a:endParaRPr lang="en-US" dirty="0">
              <a:solidFill>
                <a:schemeClr val="bg1"/>
              </a:solidFill>
            </a:endParaRPr>
          </a:p>
        </p:txBody>
      </p:sp>
    </p:spTree>
    <p:extLst>
      <p:ext uri="{BB962C8B-B14F-4D97-AF65-F5344CB8AC3E}">
        <p14:creationId xmlns:p14="http://schemas.microsoft.com/office/powerpoint/2010/main" val="33598967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1664497" y="2348880"/>
            <a:ext cx="7416823" cy="23083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React Class Component issue.</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Name of column in Entity and Database Not matching.</a:t>
            </a:r>
          </a:p>
          <a:p>
            <a:pPr marR="0" fontAlgn="base">
              <a:lnSpc>
                <a:spcPct val="200000"/>
              </a:lnSpc>
              <a:spcBef>
                <a:spcPct val="0"/>
              </a:spcBef>
              <a:spcAft>
                <a:spcPct val="0"/>
              </a:spcAft>
              <a:buClrTx/>
              <a:buSzTx/>
              <a:tabLst/>
            </a:pPr>
            <a:r>
              <a:rPr kumimoji="1" lang="en-US" altLang="ko-KR" dirty="0" smtClean="0">
                <a:solidFill>
                  <a:schemeClr val="bg1"/>
                </a:solidFill>
                <a:latin typeface="+mj-lt"/>
                <a:ea typeface="맑은 고딕" pitchFamily="50" charset="-127"/>
                <a:cs typeface="굴림" pitchFamily="50" charset="-127"/>
              </a:rPr>
              <a:t>Foreign Key Constraint Failed.(Added FK after inserting Data)</a:t>
            </a:r>
          </a:p>
          <a:p>
            <a:pPr marR="0" fontAlgn="base">
              <a:lnSpc>
                <a:spcPct val="200000"/>
              </a:lnSpc>
              <a:spcBef>
                <a:spcPct val="0"/>
              </a:spcBef>
              <a:spcAft>
                <a:spcPct val="0"/>
              </a:spcAft>
              <a:buClrTx/>
              <a:buSzTx/>
              <a:tabLst/>
            </a:pPr>
            <a:endParaRPr kumimoji="1" lang="en-US" altLang="ko-KR" dirty="0">
              <a:solidFill>
                <a:schemeClr val="bg1"/>
              </a:solidFill>
              <a:latin typeface="+mj-lt"/>
              <a:ea typeface="맑은 고딕" pitchFamily="50" charset="-127"/>
              <a:cs typeface="굴림" pitchFamily="50" charset="-127"/>
            </a:endParaRPr>
          </a:p>
        </p:txBody>
      </p:sp>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Known issues if any</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06</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Tree>
    <p:extLst>
      <p:ext uri="{BB962C8B-B14F-4D97-AF65-F5344CB8AC3E}">
        <p14:creationId xmlns:p14="http://schemas.microsoft.com/office/powerpoint/2010/main" val="11846291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612449" y="610236"/>
            <a:ext cx="5143926" cy="1038536"/>
            <a:chOff x="1921171" y="515716"/>
            <a:chExt cx="5143926" cy="1038536"/>
          </a:xfrm>
        </p:grpSpPr>
        <p:sp>
          <p:nvSpPr>
            <p:cNvPr id="20" name="Text Box 5"/>
            <p:cNvSpPr txBox="1">
              <a:spLocks noChangeArrowheads="1"/>
            </p:cNvSpPr>
            <p:nvPr/>
          </p:nvSpPr>
          <p:spPr bwMode="auto">
            <a:xfrm>
              <a:off x="1921171" y="1027868"/>
              <a:ext cx="3580304"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smtClean="0">
                  <a:solidFill>
                    <a:srgbClr val="3E3E3E"/>
                  </a:solidFill>
                  <a:latin typeface="+mj-lt"/>
                  <a:ea typeface="맑은 고딕" pitchFamily="50" charset="-127"/>
                  <a:cs typeface="굴림" pitchFamily="50" charset="-127"/>
                </a:rPr>
                <a:t>Future Extension if any</a:t>
              </a:r>
              <a:endParaRPr kumimoji="1" lang="en-US" altLang="ko-KR" sz="2400" b="1" dirty="0">
                <a:solidFill>
                  <a:srgbClr val="3E3E3E"/>
                </a:solidFill>
                <a:latin typeface="+mj-lt"/>
                <a:ea typeface="맑은 고딕" pitchFamily="50" charset="-127"/>
                <a:cs typeface="굴림" pitchFamily="50" charset="-127"/>
              </a:endParaRPr>
            </a:p>
          </p:txBody>
        </p:sp>
        <p:sp>
          <p:nvSpPr>
            <p:cNvPr id="14" name="직사각형 13"/>
            <p:cNvSpPr/>
            <p:nvPr/>
          </p:nvSpPr>
          <p:spPr>
            <a:xfrm>
              <a:off x="1973219" y="1308031"/>
              <a:ext cx="5091878" cy="246221"/>
            </a:xfrm>
            <a:prstGeom prst="rect">
              <a:avLst/>
            </a:prstGeom>
          </p:spPr>
          <p:txBody>
            <a:bodyPr wrap="square">
              <a:spAutoFit/>
            </a:bodyPr>
            <a:lstStyle/>
            <a:p>
              <a:pPr lvl="0">
                <a:lnSpc>
                  <a:spcPts val="1200"/>
                </a:lnSpc>
                <a:defRPr/>
              </a:pPr>
              <a:endParaRPr lang="en-US" altLang="ko-KR" sz="1100" dirty="0">
                <a:solidFill>
                  <a:srgbClr val="3E3E3E"/>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1928394" y="515716"/>
              <a:ext cx="720080" cy="5872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dirty="0" smtClean="0">
                  <a:solidFill>
                    <a:srgbClr val="EFA6A9"/>
                  </a:solidFill>
                  <a:latin typeface="+mj-lt"/>
                  <a:ea typeface="맑은 고딕" pitchFamily="50" charset="-127"/>
                  <a:cs typeface="굴림" pitchFamily="50" charset="-127"/>
                </a:rPr>
                <a:t>07</a:t>
              </a:r>
              <a:endParaRPr kumimoji="1" lang="ko-KR" altLang="ko-KR" sz="3200" b="1" dirty="0">
                <a:solidFill>
                  <a:srgbClr val="EFA6A9"/>
                </a:solidFill>
                <a:latin typeface="+mj-lt"/>
                <a:ea typeface="맑은 고딕" pitchFamily="50" charset="-127"/>
                <a:cs typeface="굴림" pitchFamily="50" charset="-127"/>
              </a:endParaRPr>
            </a:p>
          </p:txBody>
        </p:sp>
      </p:gr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558" y="1122388"/>
            <a:ext cx="1115476" cy="548595"/>
          </a:xfrm>
          <a:prstGeom prst="rect">
            <a:avLst/>
          </a:prstGeom>
        </p:spPr>
      </p:pic>
      <p:sp>
        <p:nvSpPr>
          <p:cNvPr id="9" name="Text Box 9"/>
          <p:cNvSpPr txBox="1">
            <a:spLocks noChangeArrowheads="1"/>
          </p:cNvSpPr>
          <p:nvPr/>
        </p:nvSpPr>
        <p:spPr bwMode="auto">
          <a:xfrm>
            <a:off x="1609255" y="2492896"/>
            <a:ext cx="7416823" cy="23083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 Online  Yoga Classes or Training Feature.</a:t>
            </a:r>
          </a:p>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 Online Batch Scheduling on Availability of both Customer and Trainer.</a:t>
            </a:r>
          </a:p>
          <a:p>
            <a:pPr marL="285750" marR="0" indent="-285750" fontAlgn="base">
              <a:lnSpc>
                <a:spcPct val="200000"/>
              </a:lnSpc>
              <a:spcBef>
                <a:spcPct val="0"/>
              </a:spcBef>
              <a:spcAft>
                <a:spcPct val="0"/>
              </a:spcAft>
              <a:buClrTx/>
              <a:buSzTx/>
              <a:buFont typeface="Arial" panose="020B0604020202020204" pitchFamily="34" charset="0"/>
              <a:buChar char="•"/>
              <a:tabLst/>
            </a:pPr>
            <a:r>
              <a:rPr kumimoji="1" lang="en-US" altLang="ko-KR" dirty="0" smtClean="0">
                <a:solidFill>
                  <a:schemeClr val="bg1"/>
                </a:solidFill>
                <a:latin typeface="+mj-lt"/>
                <a:ea typeface="맑은 고딕" pitchFamily="50" charset="-127"/>
                <a:cs typeface="굴림" pitchFamily="50" charset="-127"/>
              </a:rPr>
              <a:t> Making Chain of Local Gyms throughout Cities so that member of one gym can attend gym at many cities.</a:t>
            </a:r>
            <a:endParaRPr kumimoji="1" lang="en-US" altLang="ko-KR" dirty="0">
              <a:solidFill>
                <a:schemeClr val="bg1"/>
              </a:solidFill>
              <a:latin typeface="+mj-lt"/>
              <a:ea typeface="맑은 고딕" pitchFamily="50" charset="-127"/>
              <a:cs typeface="굴림" pitchFamily="50" charset="-127"/>
            </a:endParaRPr>
          </a:p>
        </p:txBody>
      </p:sp>
    </p:spTree>
    <p:extLst>
      <p:ext uri="{BB962C8B-B14F-4D97-AF65-F5344CB8AC3E}">
        <p14:creationId xmlns:p14="http://schemas.microsoft.com/office/powerpoint/2010/main" val="34741641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회색조">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11507</TotalTime>
  <Words>336</Words>
  <Application>Microsoft Office PowerPoint</Application>
  <PresentationFormat>On-screen Show (4:3)</PresentationFormat>
  <Paragraphs>71</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 Light</vt:lpstr>
      <vt:lpstr>굴림체</vt:lpstr>
      <vt:lpstr>굴림</vt:lpstr>
      <vt:lpstr>맑은 고딕</vt:lpstr>
      <vt:lpstr>Calibri</vt:lpstr>
      <vt:lpstr>Office 테마</vt:lpstr>
      <vt:lpstr>Online Gym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Manager>Slide Members</Manager>
  <Company>YESFORM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ARL</cp:lastModifiedBy>
  <cp:revision>14</cp:revision>
  <dcterms:created xsi:type="dcterms:W3CDTF">2010-02-01T08:03:16Z</dcterms:created>
  <dcterms:modified xsi:type="dcterms:W3CDTF">2022-04-13T18:13:08Z</dcterms:modified>
  <cp:category>www.slidemembers.com</cp:category>
</cp:coreProperties>
</file>

<file path=docProps/thumbnail.jpeg>
</file>